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7" r:id="rId7"/>
    <p:sldId id="266" r:id="rId8"/>
    <p:sldId id="265" r:id="rId9"/>
    <p:sldId id="269" r:id="rId10"/>
    <p:sldId id="270" r:id="rId11"/>
    <p:sldId id="268" r:id="rId12"/>
    <p:sldId id="271" r:id="rId13"/>
    <p:sldId id="272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7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9231" autoAdjust="0"/>
  </p:normalViewPr>
  <p:slideViewPr>
    <p:cSldViewPr>
      <p:cViewPr>
        <p:scale>
          <a:sx n="75" d="100"/>
          <a:sy n="75" d="100"/>
        </p:scale>
        <p:origin x="-920" y="-3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3962400"/>
            <a:ext cx="8534400" cy="1676400"/>
          </a:xfrm>
        </p:spPr>
        <p:txBody>
          <a:bodyPr anchor="b" anchorCtr="0">
            <a:noAutofit/>
          </a:bodyPr>
          <a:lstStyle>
            <a:lvl1pPr algn="ctr">
              <a:defRPr sz="4800" kern="800" spc="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5638800"/>
            <a:ext cx="8534400" cy="762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Box 4"/>
          <p:cNvSpPr txBox="1"/>
          <p:nvPr userDrawn="1"/>
        </p:nvSpPr>
        <p:spPr>
          <a:xfrm>
            <a:off x="1447800" y="6477000"/>
            <a:ext cx="59436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Access available handouts at </a:t>
            </a:r>
            <a:r>
              <a:rPr lang="en-US" sz="13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ala.15.ala.org/sessions/handouts</a:t>
            </a:r>
            <a:r>
              <a:rPr lang="en-US" sz="13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.</a:t>
            </a:r>
          </a:p>
          <a:p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600201"/>
            <a:ext cx="4038601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599" y="1600201"/>
            <a:ext cx="4038601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1447800" y="6477000"/>
            <a:ext cx="59436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Access available handouts at </a:t>
            </a:r>
            <a:r>
              <a:rPr lang="en-US" sz="13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ala.15.ala.org/sessions/handouts</a:t>
            </a:r>
            <a:r>
              <a:rPr lang="en-US" sz="13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.</a:t>
            </a:r>
          </a:p>
          <a:p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8438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8438" y="2174875"/>
            <a:ext cx="4040188" cy="31591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4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97425" y="2174875"/>
            <a:ext cx="4041775" cy="31591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1447800" y="6477000"/>
            <a:ext cx="59436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Access available handouts at </a:t>
            </a:r>
            <a:r>
              <a:rPr lang="en-US" sz="13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ala.15.ala.org/sessions/handouts</a:t>
            </a:r>
            <a:r>
              <a:rPr lang="en-US" sz="13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.</a:t>
            </a:r>
          </a:p>
          <a:p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Box 3"/>
          <p:cNvSpPr txBox="1"/>
          <p:nvPr userDrawn="1"/>
        </p:nvSpPr>
        <p:spPr>
          <a:xfrm>
            <a:off x="1447800" y="6477000"/>
            <a:ext cx="59436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Access available handouts at </a:t>
            </a:r>
            <a:r>
              <a:rPr lang="en-US" sz="13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ala.15.ala.org/sessions/handouts</a:t>
            </a:r>
            <a:r>
              <a:rPr lang="en-US" sz="13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.</a:t>
            </a:r>
          </a:p>
          <a:p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1447800" y="6477000"/>
            <a:ext cx="59436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Access available handouts at </a:t>
            </a:r>
            <a:r>
              <a:rPr lang="en-US" sz="13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ala.15.ala.org/sessions/handouts</a:t>
            </a:r>
            <a:r>
              <a:rPr lang="en-US" sz="13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.</a:t>
            </a:r>
          </a:p>
          <a:p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3050"/>
            <a:ext cx="3008313" cy="1479550"/>
          </a:xfrm>
        </p:spPr>
        <p:txBody>
          <a:bodyPr anchor="b">
            <a:normAutofit/>
          </a:bodyPr>
          <a:lstStyle>
            <a:lvl1pPr algn="l"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6450" y="273051"/>
            <a:ext cx="5568950" cy="5518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1752601"/>
            <a:ext cx="3008313" cy="3352800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1447800" y="6477000"/>
            <a:ext cx="59436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Access available handouts at </a:t>
            </a:r>
            <a:r>
              <a:rPr lang="en-US" sz="13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ala.15.ala.org/sessions/handouts</a:t>
            </a:r>
            <a:r>
              <a:rPr lang="en-US" sz="13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.</a:t>
            </a:r>
          </a:p>
          <a:p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568825"/>
            <a:ext cx="5486400" cy="566738"/>
          </a:xfrm>
        </p:spPr>
        <p:txBody>
          <a:bodyPr anchor="b"/>
          <a:lstStyle>
            <a:lvl1pPr algn="ctr">
              <a:defRPr sz="2000" b="1">
                <a:solidFill>
                  <a:srgbClr val="FF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381000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09800" y="5135563"/>
            <a:ext cx="4724400" cy="804862"/>
          </a:xfrm>
          <a:noFill/>
        </p:spPr>
        <p:txBody>
          <a:bodyPr/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1447800" y="6477000"/>
            <a:ext cx="59436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Access available handouts at </a:t>
            </a:r>
            <a:r>
              <a:rPr lang="en-US" sz="13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ala.15.ala.org/sessions/handouts</a:t>
            </a:r>
            <a:r>
              <a:rPr lang="en-US" sz="13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.</a:t>
            </a:r>
          </a:p>
          <a:p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theme" Target="../theme/theme1.xml"/><Relationship Id="rId10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1" y="228600"/>
            <a:ext cx="8610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600200"/>
            <a:ext cx="8610600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rgbClr val="C000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You Have My Empathy: </a:t>
            </a:r>
            <a:br>
              <a:rPr lang="en-US" sz="3600" dirty="0" smtClean="0"/>
            </a:br>
            <a:r>
              <a:rPr lang="en-US" sz="3600" dirty="0" smtClean="0"/>
              <a:t>What </a:t>
            </a:r>
            <a:r>
              <a:rPr lang="en-US" sz="3600" dirty="0"/>
              <a:t>Does Empathy Look Like i</a:t>
            </a:r>
            <a:r>
              <a:rPr lang="en-US" sz="3600" dirty="0" smtClean="0"/>
              <a:t>n </a:t>
            </a:r>
            <a:r>
              <a:rPr lang="en-US" sz="3600" dirty="0"/>
              <a:t>the Library</a:t>
            </a:r>
            <a:r>
              <a:rPr lang="en-US" sz="3600" dirty="0" smtClean="0"/>
              <a:t>?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Abigail Phillips (@</a:t>
            </a:r>
            <a:r>
              <a:rPr lang="en-US" dirty="0" err="1" smtClean="0"/>
              <a:t>abigailleigh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What does empathy look like in the library? </a:t>
            </a:r>
            <a:r>
              <a:rPr lang="en-US" dirty="0"/>
              <a:t>What are some of your concerns </a:t>
            </a:r>
            <a:r>
              <a:rPr lang="en-US" dirty="0" smtClean="0"/>
              <a:t>with being </a:t>
            </a:r>
            <a:r>
              <a:rPr lang="en-US" dirty="0"/>
              <a:t>an empathetic librarian? </a:t>
            </a:r>
          </a:p>
        </p:txBody>
      </p:sp>
    </p:spTree>
    <p:extLst>
      <p:ext uri="{BB962C8B-B14F-4D97-AF65-F5344CB8AC3E}">
        <p14:creationId xmlns:p14="http://schemas.microsoft.com/office/powerpoint/2010/main" val="13537679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Describe a situation that might provoke a librarian’s empathy that could occur in a library. How </a:t>
            </a:r>
            <a:r>
              <a:rPr lang="en-US" dirty="0"/>
              <a:t>would you respond? </a:t>
            </a:r>
            <a:r>
              <a:rPr lang="en-US" dirty="0" smtClean="0"/>
              <a:t>Is there a right and wrong way to respond?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04775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 smtClean="0"/>
              <a:t>Can </a:t>
            </a:r>
            <a:r>
              <a:rPr lang="en-US" sz="2800" dirty="0"/>
              <a:t>empathy be taught? </a:t>
            </a:r>
            <a:r>
              <a:rPr lang="en-US" sz="2800" dirty="0" smtClean="0"/>
              <a:t>Could </a:t>
            </a:r>
            <a:r>
              <a:rPr lang="en-US" sz="2800" dirty="0"/>
              <a:t>library staff be trained to b</a:t>
            </a:r>
            <a:r>
              <a:rPr lang="en-US" sz="2800" dirty="0" smtClean="0"/>
              <a:t>e </a:t>
            </a:r>
            <a:r>
              <a:rPr lang="en-US" sz="2800" dirty="0"/>
              <a:t>empathetic? </a:t>
            </a:r>
            <a:r>
              <a:rPr lang="en-US" sz="2800" dirty="0"/>
              <a:t>A</a:t>
            </a:r>
            <a:r>
              <a:rPr lang="en-US" sz="2800" dirty="0" smtClean="0"/>
              <a:t>re </a:t>
            </a:r>
            <a:r>
              <a:rPr lang="en-US" sz="2800" dirty="0"/>
              <a:t>empathetic people naturally drawn to the </a:t>
            </a:r>
            <a:r>
              <a:rPr lang="en-US" sz="2800"/>
              <a:t>profession</a:t>
            </a:r>
            <a:r>
              <a:rPr lang="en-US" sz="2800" smtClean="0"/>
              <a:t>? How </a:t>
            </a:r>
            <a:r>
              <a:rPr lang="en-US" sz="2800" dirty="0"/>
              <a:t>are we taught to be empathetic in LIS? </a:t>
            </a:r>
            <a:r>
              <a:rPr lang="en-US" sz="2800" dirty="0" smtClean="0"/>
              <a:t>How </a:t>
            </a:r>
            <a:r>
              <a:rPr lang="en-US" sz="2800" dirty="0"/>
              <a:t>could that teaching be improved?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01437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1" y="914400"/>
            <a:ext cx="8305800" cy="4038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/>
              <a:t>You can find me places!</a:t>
            </a:r>
          </a:p>
          <a:p>
            <a:pPr algn="ctr"/>
            <a:endParaRPr lang="en-US" sz="3600" dirty="0" smtClean="0"/>
          </a:p>
          <a:p>
            <a:pPr algn="ctr"/>
            <a:r>
              <a:rPr lang="en-US" sz="3200" dirty="0" smtClean="0">
                <a:solidFill>
                  <a:schemeClr val="accent2"/>
                </a:solidFill>
              </a:rPr>
              <a:t>E-mail: </a:t>
            </a:r>
            <a:r>
              <a:rPr lang="en-US" sz="3200" dirty="0" smtClean="0"/>
              <a:t>alp07@my.fsu.edu</a:t>
            </a:r>
          </a:p>
          <a:p>
            <a:pPr algn="ctr"/>
            <a:r>
              <a:rPr lang="en-US" sz="3200" dirty="0" smtClean="0">
                <a:solidFill>
                  <a:schemeClr val="accent2"/>
                </a:solidFill>
              </a:rPr>
              <a:t>Twitter: </a:t>
            </a:r>
            <a:r>
              <a:rPr lang="en-US" sz="3200" dirty="0" smtClean="0"/>
              <a:t>@</a:t>
            </a:r>
            <a:r>
              <a:rPr lang="en-US" sz="3200" dirty="0" err="1" smtClean="0"/>
              <a:t>abigailleigh</a:t>
            </a:r>
            <a:endParaRPr lang="en-US" sz="3200" dirty="0" smtClean="0"/>
          </a:p>
          <a:p>
            <a:pPr algn="ctr"/>
            <a:r>
              <a:rPr lang="en-US" sz="3200" dirty="0" smtClean="0">
                <a:solidFill>
                  <a:schemeClr val="accent2"/>
                </a:solidFill>
              </a:rPr>
              <a:t>Blog: </a:t>
            </a:r>
            <a:r>
              <a:rPr lang="en-US" sz="3200" dirty="0" err="1" smtClean="0"/>
              <a:t>abigailleighphillips.com</a:t>
            </a:r>
            <a:endParaRPr lang="en-US" sz="3200" dirty="0" smtClean="0"/>
          </a:p>
          <a:p>
            <a:pPr algn="ctr"/>
            <a:r>
              <a:rPr lang="en-US" sz="3200" dirty="0" smtClean="0">
                <a:solidFill>
                  <a:srgbClr val="C0504D"/>
                </a:solidFill>
              </a:rPr>
              <a:t>Not to Forget: </a:t>
            </a:r>
            <a:r>
              <a:rPr lang="en-US" sz="3200" dirty="0" smtClean="0"/>
              <a:t>Tumblr, Instagram, LinkedIn, FB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04899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to Expect?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610600" cy="4495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dirty="0" err="1"/>
              <a:t>Twitterings</a:t>
            </a:r>
            <a:r>
              <a:rPr lang="en-US" sz="2800" dirty="0"/>
              <a:t>: #</a:t>
            </a:r>
            <a:r>
              <a:rPr lang="en-US" sz="2800" dirty="0" err="1" smtClean="0"/>
              <a:t>libraryempathy</a:t>
            </a:r>
            <a:endParaRPr lang="en-US" sz="2800" dirty="0" smtClean="0"/>
          </a:p>
          <a:p>
            <a:r>
              <a:rPr lang="en-US" sz="2800" dirty="0" smtClean="0"/>
              <a:t>Why </a:t>
            </a:r>
            <a:r>
              <a:rPr lang="en-US" sz="2800" dirty="0" smtClean="0"/>
              <a:t>Do I Care?</a:t>
            </a:r>
          </a:p>
          <a:p>
            <a:r>
              <a:rPr lang="en-US" sz="2800" dirty="0" smtClean="0"/>
              <a:t>Defining Empathy</a:t>
            </a:r>
          </a:p>
          <a:p>
            <a:pPr lvl="1"/>
            <a:r>
              <a:rPr lang="en-US" sz="2400" dirty="0" smtClean="0"/>
              <a:t>What Do We Mean By Empathy?</a:t>
            </a:r>
          </a:p>
          <a:p>
            <a:r>
              <a:rPr lang="en-US" sz="2800" dirty="0"/>
              <a:t>What Does Empathy Look Like?</a:t>
            </a:r>
          </a:p>
          <a:p>
            <a:r>
              <a:rPr lang="en-US" sz="2800" dirty="0" smtClean="0"/>
              <a:t>Research Background</a:t>
            </a:r>
          </a:p>
          <a:p>
            <a:r>
              <a:rPr lang="en-US" sz="2800" dirty="0" smtClean="0"/>
              <a:t>The Wonders of Group </a:t>
            </a:r>
            <a:r>
              <a:rPr lang="en-US" sz="2800" dirty="0"/>
              <a:t>W</a:t>
            </a:r>
            <a:r>
              <a:rPr lang="en-US" sz="2800" dirty="0" smtClean="0"/>
              <a:t>ork!!</a:t>
            </a:r>
            <a:r>
              <a:rPr lang="en-US" sz="2800" dirty="0" smtClean="0"/>
              <a:t>!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8170688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 I Care?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Initially, pastoral care</a:t>
            </a:r>
          </a:p>
          <a:p>
            <a:pPr lvl="1"/>
            <a:r>
              <a:rPr lang="en-US" dirty="0" smtClean="0"/>
              <a:t>Shaper &amp; </a:t>
            </a:r>
            <a:r>
              <a:rPr lang="en-US" dirty="0" err="1" smtClean="0"/>
              <a:t>Streatfield</a:t>
            </a:r>
            <a:r>
              <a:rPr lang="en-US" dirty="0" smtClean="0"/>
              <a:t> (2012)</a:t>
            </a:r>
          </a:p>
          <a:p>
            <a:pPr lvl="1"/>
            <a:r>
              <a:rPr lang="en-US" dirty="0" smtClean="0"/>
              <a:t>Tough sell.</a:t>
            </a:r>
          </a:p>
          <a:p>
            <a:r>
              <a:rPr lang="en-US" dirty="0" smtClean="0"/>
              <a:t>Personal experience</a:t>
            </a:r>
          </a:p>
          <a:p>
            <a:pPr lvl="1"/>
            <a:r>
              <a:rPr lang="en-US" dirty="0" smtClean="0"/>
              <a:t>I worked in public libraries.</a:t>
            </a:r>
          </a:p>
          <a:p>
            <a:r>
              <a:rPr lang="en-US" dirty="0"/>
              <a:t>T</a:t>
            </a:r>
            <a:r>
              <a:rPr lang="en-US" dirty="0" smtClean="0"/>
              <a:t>alked about in LIS lit but vaguely. Why?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9258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Defining Empathy:</a:t>
            </a:r>
            <a:br>
              <a:rPr lang="en-US" dirty="0" smtClean="0"/>
            </a:br>
            <a:r>
              <a:rPr lang="en-US" dirty="0" smtClean="0"/>
              <a:t>What Do We Mean By Empathy?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“Empathy </a:t>
            </a:r>
            <a:r>
              <a:rPr lang="en-US" sz="2800" dirty="0"/>
              <a:t>allows two individuals to understand each other and share prevailing human </a:t>
            </a:r>
            <a:r>
              <a:rPr lang="en-US" sz="2800" dirty="0" smtClean="0"/>
              <a:t>occurrences” (Angell, 2011, p. 21). </a:t>
            </a:r>
          </a:p>
          <a:p>
            <a:r>
              <a:rPr lang="en-US" sz="2800" dirty="0" smtClean="0"/>
              <a:t>Many, many names</a:t>
            </a:r>
          </a:p>
          <a:p>
            <a:r>
              <a:rPr lang="en-US" sz="2800" dirty="0" smtClean="0"/>
              <a:t>Not a one-way process</a:t>
            </a:r>
          </a:p>
        </p:txBody>
      </p:sp>
    </p:spTree>
    <p:extLst>
      <p:ext uri="{BB962C8B-B14F-4D97-AF65-F5344CB8AC3E}">
        <p14:creationId xmlns:p14="http://schemas.microsoft.com/office/powerpoint/2010/main" val="6808765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Empathy Look Like?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invisible service</a:t>
            </a:r>
          </a:p>
          <a:p>
            <a:pPr lvl="1"/>
            <a:r>
              <a:rPr lang="en-US" dirty="0" smtClean="0"/>
              <a:t>Even to librarians</a:t>
            </a:r>
          </a:p>
          <a:p>
            <a:r>
              <a:rPr lang="en-US" dirty="0" smtClean="0"/>
              <a:t>Remember MLIS coursework?</a:t>
            </a:r>
          </a:p>
          <a:p>
            <a:pPr lvl="1"/>
            <a:r>
              <a:rPr lang="en-US" dirty="0" smtClean="0"/>
              <a:t>The Reference Interview</a:t>
            </a:r>
          </a:p>
          <a:p>
            <a:pPr lvl="1"/>
            <a:r>
              <a:rPr lang="en-US" dirty="0" err="1" smtClean="0"/>
              <a:t>Kuhlthau’s</a:t>
            </a:r>
            <a:r>
              <a:rPr lang="en-US" dirty="0" smtClean="0"/>
              <a:t> ISP</a:t>
            </a:r>
          </a:p>
          <a:p>
            <a:pPr lvl="1"/>
            <a:r>
              <a:rPr lang="en-US" dirty="0" smtClean="0"/>
              <a:t>Taylor’s ? Negotiation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8114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85800"/>
            <a:ext cx="3236913" cy="1555750"/>
          </a:xfrm>
        </p:spPr>
        <p:txBody>
          <a:bodyPr>
            <a:noAutofit/>
          </a:bodyPr>
          <a:lstStyle/>
          <a:p>
            <a:pPr algn="ctr"/>
            <a:r>
              <a:rPr lang="en-US" dirty="0"/>
              <a:t>Research Background of Empathy</a:t>
            </a:r>
            <a:br>
              <a:rPr lang="en-US" dirty="0"/>
            </a:br>
            <a:r>
              <a:rPr lang="en-US" dirty="0"/>
              <a:t> in LIS</a:t>
            </a:r>
          </a:p>
        </p:txBody>
      </p:sp>
      <p:pic>
        <p:nvPicPr>
          <p:cNvPr id="23" name="Content Placeholder 22" descr="_2474172_orig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1002" b="-21002"/>
          <a:stretch>
            <a:fillRect/>
          </a:stretch>
        </p:blipFill>
        <p:spPr>
          <a:xfrm>
            <a:off x="3200400" y="457200"/>
            <a:ext cx="5568950" cy="5518150"/>
          </a:xfrm>
        </p:spPr>
      </p:pic>
    </p:spTree>
    <p:extLst>
      <p:ext uri="{BB962C8B-B14F-4D97-AF65-F5344CB8AC3E}">
        <p14:creationId xmlns:p14="http://schemas.microsoft.com/office/powerpoint/2010/main" val="42177213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610600" cy="1143000"/>
          </a:xfrm>
        </p:spPr>
        <p:txBody>
          <a:bodyPr/>
          <a:lstStyle/>
          <a:p>
            <a:r>
              <a:rPr lang="en-US" dirty="0" smtClean="0"/>
              <a:t>A Couple of Studies </a:t>
            </a:r>
            <a:r>
              <a:rPr lang="en-US" dirty="0"/>
              <a:t>W</a:t>
            </a:r>
            <a:r>
              <a:rPr lang="en-US" dirty="0" smtClean="0"/>
              <a:t>orth a Mention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610600" cy="4191000"/>
          </a:xfrm>
        </p:spPr>
        <p:txBody>
          <a:bodyPr/>
          <a:lstStyle/>
          <a:p>
            <a:r>
              <a:rPr lang="en-US" dirty="0" smtClean="0"/>
              <a:t>Maxfield </a:t>
            </a:r>
            <a:r>
              <a:rPr lang="en-US" dirty="0"/>
              <a:t>(1954)</a:t>
            </a:r>
          </a:p>
          <a:p>
            <a:pPr lvl="1"/>
            <a:r>
              <a:rPr lang="en-US" dirty="0" smtClean="0"/>
              <a:t>From reference to Counselor </a:t>
            </a:r>
            <a:r>
              <a:rPr lang="en-US" dirty="0"/>
              <a:t>L</a:t>
            </a:r>
            <a:r>
              <a:rPr lang="en-US" dirty="0" smtClean="0"/>
              <a:t>ibrarian</a:t>
            </a:r>
            <a:endParaRPr lang="en-US" dirty="0"/>
          </a:p>
          <a:p>
            <a:r>
              <a:rPr lang="en-US" dirty="0" smtClean="0"/>
              <a:t>Birdi, Wilson, and Han Man Tso (2009)</a:t>
            </a:r>
          </a:p>
          <a:p>
            <a:pPr lvl="1"/>
            <a:r>
              <a:rPr lang="en-US" dirty="0" smtClean="0"/>
              <a:t>Empathy and ethnicity</a:t>
            </a:r>
          </a:p>
          <a:p>
            <a:pPr lvl="1"/>
            <a:r>
              <a:rPr lang="en-US" dirty="0" smtClean="0"/>
              <a:t>Professional Empathy scale</a:t>
            </a:r>
          </a:p>
          <a:p>
            <a:r>
              <a:rPr lang="en-US" dirty="0"/>
              <a:t>Angell (2011)</a:t>
            </a:r>
          </a:p>
          <a:p>
            <a:pPr lvl="1"/>
            <a:r>
              <a:rPr lang="en-US" dirty="0"/>
              <a:t>Consciousness-raising (C-R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6393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Wonders of Group Work!!!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Break up into groups of 5-6.</a:t>
            </a:r>
          </a:p>
          <a:p>
            <a:r>
              <a:rPr lang="en-US" dirty="0" smtClean="0"/>
              <a:t>Spend 10 minutes developing a group response to the question.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Pick a reporter. Fun!</a:t>
            </a:r>
          </a:p>
          <a:p>
            <a:r>
              <a:rPr lang="en-US" dirty="0" smtClean="0"/>
              <a:t>At the end of 10 minutes, we’ll get back together and discuss!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33690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Should </a:t>
            </a:r>
            <a:r>
              <a:rPr lang="en-US" dirty="0"/>
              <a:t>librarians be empathetic to patrons? Is this an additional role for us? Is it already a part of what we do</a:t>
            </a:r>
            <a:r>
              <a:rPr lang="en-US" dirty="0" smtClean="0"/>
              <a:t>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2053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AC15_presenter template_HorizontalBlu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AC15_presenter template_HorizontalBlue</Template>
  <TotalTime>5250</TotalTime>
  <Words>395</Words>
  <Application>Microsoft Macintosh PowerPoint</Application>
  <PresentationFormat>On-screen Show (4:3)</PresentationFormat>
  <Paragraphs>56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AC15_presenter template_HorizontalBlue</vt:lpstr>
      <vt:lpstr> You Have My Empathy:  What Does Empathy Look Like in the Library?</vt:lpstr>
      <vt:lpstr>What to Expect?</vt:lpstr>
      <vt:lpstr>Why Do I Care? </vt:lpstr>
      <vt:lpstr>Defining Empathy: What Do We Mean By Empathy?</vt:lpstr>
      <vt:lpstr>What Does Empathy Look Like?</vt:lpstr>
      <vt:lpstr>Research Background of Empathy  in LIS</vt:lpstr>
      <vt:lpstr>A Couple of Studies Worth a Mention</vt:lpstr>
      <vt:lpstr>The Wonders of Group Work!!!</vt:lpstr>
      <vt:lpstr>Questions!</vt:lpstr>
      <vt:lpstr>Questions!</vt:lpstr>
      <vt:lpstr>Questions!</vt:lpstr>
      <vt:lpstr>Questions!</vt:lpstr>
      <vt:lpstr>PowerPoint Presentation</vt:lpstr>
    </vt:vector>
  </TitlesOfParts>
  <Company>American Library Association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kjohnson</dc:creator>
  <cp:lastModifiedBy>Abigail Phillips</cp:lastModifiedBy>
  <cp:revision>78</cp:revision>
  <cp:lastPrinted>2015-06-20T18:50:48Z</cp:lastPrinted>
  <dcterms:created xsi:type="dcterms:W3CDTF">2015-03-23T16:24:54Z</dcterms:created>
  <dcterms:modified xsi:type="dcterms:W3CDTF">2015-06-27T14:27:01Z</dcterms:modified>
</cp:coreProperties>
</file>